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39" autoAdjust="0"/>
  </p:normalViewPr>
  <p:slideViewPr>
    <p:cSldViewPr>
      <p:cViewPr varScale="1">
        <p:scale>
          <a:sx n="112" d="100"/>
          <a:sy n="112" d="100"/>
        </p:scale>
        <p:origin x="22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A4A9E53-BCD7-4F2F-9557-50181D984B10}" type="datetimeFigureOut">
              <a:rPr lang="he-IL" smtClean="0"/>
              <a:t>ד'/אדר א/תשפ"ד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9C261AB-1CE9-4181-8364-F7D8040EC65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808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C261AB-1CE9-4181-8364-F7D8040EC657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9130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6" name="Footer Placeholder 5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8" name="Footer Placeholder 7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4" name="Footer Placeholder 3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3" name="Footer Placeholder 2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6" name="Footer Placeholder 5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6" name="Footer Placeholder 5" hidden="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2/13/2024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B5FF64AF-FBA9-7289-3B33-6B116D1A0099}"/>
              </a:ext>
            </a:extLst>
          </p:cNvPr>
          <p:cNvSpPr txBox="1"/>
          <p:nvPr/>
        </p:nvSpPr>
        <p:spPr>
          <a:xfrm>
            <a:off x="7391400" y="696879"/>
            <a:ext cx="639919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400" dirty="0"/>
              <a:t>שלב 1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F7FB00E3-573E-7CB9-9EFA-081EF6CDECA3}"/>
              </a:ext>
            </a:extLst>
          </p:cNvPr>
          <p:cNvSpPr txBox="1"/>
          <p:nvPr/>
        </p:nvSpPr>
        <p:spPr>
          <a:xfrm>
            <a:off x="2337311" y="117790"/>
            <a:ext cx="466986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b="1" dirty="0"/>
              <a:t>שלב ההיתר- רישוי מלא כולל הקלות ופרסום</a:t>
            </a:r>
          </a:p>
        </p:txBody>
      </p:sp>
      <p:sp>
        <p:nvSpPr>
          <p:cNvPr id="19" name="מלבן: פינות מעוגלות 18">
            <a:extLst>
              <a:ext uri="{FF2B5EF4-FFF2-40B4-BE49-F238E27FC236}">
                <a16:creationId xmlns:a16="http://schemas.microsoft.com/office/drawing/2014/main" id="{A3C046D2-841F-0282-4455-C2C02B833A8B}"/>
              </a:ext>
            </a:extLst>
          </p:cNvPr>
          <p:cNvSpPr/>
          <p:nvPr/>
        </p:nvSpPr>
        <p:spPr>
          <a:xfrm>
            <a:off x="6030912" y="1004656"/>
            <a:ext cx="1905000" cy="6858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  <a:p>
            <a:pPr algn="ctr"/>
            <a:r>
              <a:rPr lang="he-IL" dirty="0">
                <a:solidFill>
                  <a:schemeClr val="tx1"/>
                </a:solidFill>
              </a:rPr>
              <a:t>בקשה למידע</a:t>
            </a:r>
          </a:p>
          <a:p>
            <a:pPr algn="ctr"/>
            <a:endParaRPr lang="he-IL" dirty="0"/>
          </a:p>
        </p:txBody>
      </p:sp>
      <p:sp>
        <p:nvSpPr>
          <p:cNvPr id="20" name="מלבן: פינות מעוגלות 19">
            <a:extLst>
              <a:ext uri="{FF2B5EF4-FFF2-40B4-BE49-F238E27FC236}">
                <a16:creationId xmlns:a16="http://schemas.microsoft.com/office/drawing/2014/main" id="{11D9CFE5-C380-53DC-559D-D3E427900590}"/>
              </a:ext>
            </a:extLst>
          </p:cNvPr>
          <p:cNvSpPr/>
          <p:nvPr/>
        </p:nvSpPr>
        <p:spPr>
          <a:xfrm>
            <a:off x="6030912" y="2681055"/>
            <a:ext cx="1905000" cy="74071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בקשה מקדמית</a:t>
            </a:r>
          </a:p>
        </p:txBody>
      </p:sp>
      <p:sp>
        <p:nvSpPr>
          <p:cNvPr id="21" name="מלבן: פינות מעוגלות 20">
            <a:extLst>
              <a:ext uri="{FF2B5EF4-FFF2-40B4-BE49-F238E27FC236}">
                <a16:creationId xmlns:a16="http://schemas.microsoft.com/office/drawing/2014/main" id="{C85E92FC-EA52-C468-D767-FFFD22B830B6}"/>
              </a:ext>
            </a:extLst>
          </p:cNvPr>
          <p:cNvSpPr/>
          <p:nvPr/>
        </p:nvSpPr>
        <p:spPr>
          <a:xfrm>
            <a:off x="6030912" y="4610098"/>
            <a:ext cx="1905000" cy="129888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בקרה מרחבית והחלטת רשות הרישוי</a:t>
            </a:r>
          </a:p>
        </p:txBody>
      </p:sp>
      <p:sp>
        <p:nvSpPr>
          <p:cNvPr id="26" name="מלבן: פינות מעוגלות 25">
            <a:extLst>
              <a:ext uri="{FF2B5EF4-FFF2-40B4-BE49-F238E27FC236}">
                <a16:creationId xmlns:a16="http://schemas.microsoft.com/office/drawing/2014/main" id="{0D3122E4-41E6-5D27-91DE-B59521A6065D}"/>
              </a:ext>
            </a:extLst>
          </p:cNvPr>
          <p:cNvSpPr/>
          <p:nvPr/>
        </p:nvSpPr>
        <p:spPr>
          <a:xfrm>
            <a:off x="465889" y="940199"/>
            <a:ext cx="3966834" cy="9249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הליך הרישוי מתחיל בהגשת בקשה למידע להיתר. </a:t>
            </a:r>
            <a:r>
              <a:rPr lang="he-IL" sz="1200" dirty="0">
                <a:solidFill>
                  <a:srgbClr val="595959"/>
                </a:solidFill>
                <a:latin typeface="Rubik"/>
              </a:rPr>
              <a:t>תיק המידע כולל את </a:t>
            </a:r>
            <a:r>
              <a:rPr lang="he-IL" sz="1200" dirty="0" err="1">
                <a:solidFill>
                  <a:srgbClr val="595959"/>
                </a:solidFill>
                <a:latin typeface="Rubik"/>
              </a:rPr>
              <a:t>התבעו"ת</a:t>
            </a:r>
            <a:r>
              <a:rPr lang="he-IL" sz="1200" dirty="0">
                <a:solidFill>
                  <a:srgbClr val="595959"/>
                </a:solidFill>
                <a:latin typeface="Rubik"/>
              </a:rPr>
              <a:t> החלות בחלקה, הזכויות, מספר הקומות המקסימלי וכל ההנחיות הרלוונטיות לתכנון המבנה. </a:t>
            </a:r>
            <a:endParaRPr lang="he-IL" sz="1200" dirty="0"/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D575E505-29ED-8AF4-3A9B-EA0B6851FD50}"/>
              </a:ext>
            </a:extLst>
          </p:cNvPr>
          <p:cNvSpPr txBox="1"/>
          <p:nvPr/>
        </p:nvSpPr>
        <p:spPr>
          <a:xfrm>
            <a:off x="4772121" y="4944643"/>
            <a:ext cx="986167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200" dirty="0"/>
              <a:t>90 ימי עבודה</a:t>
            </a:r>
          </a:p>
        </p:txBody>
      </p:sp>
      <p:cxnSp>
        <p:nvCxnSpPr>
          <p:cNvPr id="33" name="מחבר חץ ישר 32">
            <a:extLst>
              <a:ext uri="{FF2B5EF4-FFF2-40B4-BE49-F238E27FC236}">
                <a16:creationId xmlns:a16="http://schemas.microsoft.com/office/drawing/2014/main" id="{11C01143-4FA1-658C-08C7-76AEF1C498EE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6983412" y="1690456"/>
            <a:ext cx="0" cy="838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חץ ישר 35">
            <a:extLst>
              <a:ext uri="{FF2B5EF4-FFF2-40B4-BE49-F238E27FC236}">
                <a16:creationId xmlns:a16="http://schemas.microsoft.com/office/drawing/2014/main" id="{2D94E2E2-8E7B-64FF-B88E-04273A614456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6983412" y="3421772"/>
            <a:ext cx="0" cy="873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חץ ישר 38">
            <a:extLst>
              <a:ext uri="{FF2B5EF4-FFF2-40B4-BE49-F238E27FC236}">
                <a16:creationId xmlns:a16="http://schemas.microsoft.com/office/drawing/2014/main" id="{5B8D6F45-0FCC-5720-EF8E-292DBA47227E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4495800" y="1347556"/>
            <a:ext cx="1535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מלבן: פינות מעוגלות 44">
            <a:extLst>
              <a:ext uri="{FF2B5EF4-FFF2-40B4-BE49-F238E27FC236}">
                <a16:creationId xmlns:a16="http://schemas.microsoft.com/office/drawing/2014/main" id="{054DC0ED-5D5D-0CC3-6F0F-B0865164BD67}"/>
              </a:ext>
            </a:extLst>
          </p:cNvPr>
          <p:cNvSpPr/>
          <p:nvPr/>
        </p:nvSpPr>
        <p:spPr>
          <a:xfrm>
            <a:off x="498770" y="2665479"/>
            <a:ext cx="3966833" cy="8382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על עורך הבקשה לערוך את הבקשה להיתר לפי </a:t>
            </a:r>
            <a:r>
              <a:rPr lang="he-IL" sz="1200" b="0" i="0" dirty="0" err="1">
                <a:solidFill>
                  <a:srgbClr val="595959"/>
                </a:solidFill>
                <a:effectLst/>
                <a:latin typeface="Rubik"/>
              </a:rPr>
              <a:t>התכניות</a:t>
            </a:r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, ההנחיות המרחביות, תנאים הכלולים במידע להיתר, לתכן הבנייה ולתקנות. </a:t>
            </a:r>
            <a:endParaRPr lang="he-IL" sz="1200" dirty="0">
              <a:solidFill>
                <a:srgbClr val="595959"/>
              </a:solidFill>
              <a:latin typeface="Rubik"/>
            </a:endParaRPr>
          </a:p>
          <a:p>
            <a:pPr algn="ctr" rtl="1"/>
            <a:r>
              <a:rPr lang="he-IL" sz="1200" dirty="0">
                <a:solidFill>
                  <a:srgbClr val="595959"/>
                </a:solidFill>
                <a:latin typeface="Rubik"/>
              </a:rPr>
              <a:t>הפקת שובר פיקדון ע"י הרשות.</a:t>
            </a:r>
          </a:p>
        </p:txBody>
      </p:sp>
      <p:sp>
        <p:nvSpPr>
          <p:cNvPr id="46" name="מלבן: פינות מעוגלות 45">
            <a:extLst>
              <a:ext uri="{FF2B5EF4-FFF2-40B4-BE49-F238E27FC236}">
                <a16:creationId xmlns:a16="http://schemas.microsoft.com/office/drawing/2014/main" id="{05585F6C-B3CF-0DD0-49D0-F1DB29AF39E3}"/>
              </a:ext>
            </a:extLst>
          </p:cNvPr>
          <p:cNvSpPr/>
          <p:nvPr/>
        </p:nvSpPr>
        <p:spPr>
          <a:xfrm>
            <a:off x="436673" y="4738958"/>
            <a:ext cx="3996050" cy="10411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הכנת דו"ח מפורט וגיבוש המלצת מהנדס הוועדה לדיון </a:t>
            </a:r>
            <a:r>
              <a:rPr lang="he-IL" sz="1200" b="0" i="0" dirty="0" err="1">
                <a:solidFill>
                  <a:srgbClr val="595959"/>
                </a:solidFill>
                <a:effectLst/>
                <a:latin typeface="Rubik"/>
              </a:rPr>
              <a:t>בועדה</a:t>
            </a:r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 המקומית, אשר כוללת, בין השאר, בחינת התאמת הבקשה לחוק ולהוראות הבינוי החלות על הנכס. </a:t>
            </a:r>
            <a:endParaRPr lang="en-US" sz="1200" b="0" i="0" dirty="0">
              <a:solidFill>
                <a:srgbClr val="595959"/>
              </a:solidFill>
              <a:effectLst/>
              <a:latin typeface="Rubik"/>
            </a:endParaRPr>
          </a:p>
          <a:p>
            <a:pPr algn="ctr"/>
            <a:endParaRPr lang="en-US" sz="1200" dirty="0">
              <a:solidFill>
                <a:srgbClr val="595959"/>
              </a:solidFill>
              <a:latin typeface="Rubik"/>
            </a:endParaRPr>
          </a:p>
        </p:txBody>
      </p:sp>
      <p:cxnSp>
        <p:nvCxnSpPr>
          <p:cNvPr id="48" name="מחבר חץ ישר 47">
            <a:extLst>
              <a:ext uri="{FF2B5EF4-FFF2-40B4-BE49-F238E27FC236}">
                <a16:creationId xmlns:a16="http://schemas.microsoft.com/office/drawing/2014/main" id="{1E651304-B81C-6579-CFA8-8EB071120AAE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6983412" y="5908979"/>
            <a:ext cx="0" cy="796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מחבר חץ ישר 60">
            <a:extLst>
              <a:ext uri="{FF2B5EF4-FFF2-40B4-BE49-F238E27FC236}">
                <a16:creationId xmlns:a16="http://schemas.microsoft.com/office/drawing/2014/main" id="{36AB2C68-C200-5D11-E151-4B2D86FFF75F}"/>
              </a:ext>
            </a:extLst>
          </p:cNvPr>
          <p:cNvCxnSpPr>
            <a:cxnSpLocks/>
          </p:cNvCxnSpPr>
          <p:nvPr/>
        </p:nvCxnSpPr>
        <p:spPr>
          <a:xfrm flipH="1">
            <a:off x="4471572" y="5248441"/>
            <a:ext cx="1535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7035D00-3A83-F40F-CD70-78520BAAE220}"/>
              </a:ext>
            </a:extLst>
          </p:cNvPr>
          <p:cNvSpPr txBox="1"/>
          <p:nvPr/>
        </p:nvSpPr>
        <p:spPr>
          <a:xfrm>
            <a:off x="4766573" y="1046149"/>
            <a:ext cx="103832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30 ימי עבודה </a:t>
            </a:r>
          </a:p>
        </p:txBody>
      </p:sp>
      <p:cxnSp>
        <p:nvCxnSpPr>
          <p:cNvPr id="6" name="מחבר חץ ישר 5">
            <a:extLst>
              <a:ext uri="{FF2B5EF4-FFF2-40B4-BE49-F238E27FC236}">
                <a16:creationId xmlns:a16="http://schemas.microsoft.com/office/drawing/2014/main" id="{A455E60C-9860-DCBE-0F98-2FCBAF8FFF90}"/>
              </a:ext>
            </a:extLst>
          </p:cNvPr>
          <p:cNvCxnSpPr>
            <a:cxnSpLocks/>
          </p:cNvCxnSpPr>
          <p:nvPr/>
        </p:nvCxnSpPr>
        <p:spPr>
          <a:xfrm flipH="1">
            <a:off x="4495800" y="3084579"/>
            <a:ext cx="1535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84FDD922-BF71-B7E5-5EC1-2482EAD39480}"/>
              </a:ext>
            </a:extLst>
          </p:cNvPr>
          <p:cNvSpPr txBox="1"/>
          <p:nvPr/>
        </p:nvSpPr>
        <p:spPr>
          <a:xfrm>
            <a:off x="7352917" y="2402869"/>
            <a:ext cx="639919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400" dirty="0"/>
              <a:t>שלב 2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2DA5A7A-2359-D7B8-4C41-1D8436035475}"/>
              </a:ext>
            </a:extLst>
          </p:cNvPr>
          <p:cNvSpPr txBox="1"/>
          <p:nvPr/>
        </p:nvSpPr>
        <p:spPr>
          <a:xfrm>
            <a:off x="6109954" y="4298817"/>
            <a:ext cx="1850186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400" dirty="0"/>
              <a:t>שלב 3</a:t>
            </a:r>
            <a:r>
              <a:rPr lang="en-US" sz="1400" dirty="0"/>
              <a:t> – </a:t>
            </a:r>
            <a:r>
              <a:rPr lang="he-IL" sz="1400" dirty="0"/>
              <a:t>(בקשה להיתר)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A4127C83-CFB4-F934-A887-E048FA272662}"/>
              </a:ext>
            </a:extLst>
          </p:cNvPr>
          <p:cNvSpPr txBox="1"/>
          <p:nvPr/>
        </p:nvSpPr>
        <p:spPr>
          <a:xfrm>
            <a:off x="4772309" y="2807182"/>
            <a:ext cx="103832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/>
              <a:t>10 </a:t>
            </a:r>
            <a:r>
              <a:rPr lang="he-IL" sz="1200" dirty="0"/>
              <a:t>ימי עבודה </a:t>
            </a:r>
          </a:p>
        </p:txBody>
      </p:sp>
    </p:spTree>
    <p:extLst>
      <p:ext uri="{BB962C8B-B14F-4D97-AF65-F5344CB8AC3E}">
        <p14:creationId xmlns:p14="http://schemas.microsoft.com/office/powerpoint/2010/main" val="386484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55269917-69A1-D713-32B7-E985744EEF29}"/>
              </a:ext>
            </a:extLst>
          </p:cNvPr>
          <p:cNvSpPr/>
          <p:nvPr/>
        </p:nvSpPr>
        <p:spPr>
          <a:xfrm>
            <a:off x="6190315" y="1235965"/>
            <a:ext cx="1905000" cy="4572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בקרת תכן</a:t>
            </a:r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E68489EA-1004-CC72-D978-A35E225925EA}"/>
              </a:ext>
            </a:extLst>
          </p:cNvPr>
          <p:cNvSpPr/>
          <p:nvPr/>
        </p:nvSpPr>
        <p:spPr>
          <a:xfrm>
            <a:off x="6208458" y="3097153"/>
            <a:ext cx="1905000" cy="762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סיכום הבקשה תשלומים ואגרות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A6C8A33C-956A-A447-D7D2-142F309379B6}"/>
              </a:ext>
            </a:extLst>
          </p:cNvPr>
          <p:cNvSpPr/>
          <p:nvPr/>
        </p:nvSpPr>
        <p:spPr>
          <a:xfrm>
            <a:off x="6220295" y="4859523"/>
            <a:ext cx="1905000" cy="106143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הפקת היתר בניה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4325F92D-0906-354D-B5E8-478B533DBCEC}"/>
              </a:ext>
            </a:extLst>
          </p:cNvPr>
          <p:cNvSpPr txBox="1"/>
          <p:nvPr/>
        </p:nvSpPr>
        <p:spPr>
          <a:xfrm>
            <a:off x="4609412" y="1192953"/>
            <a:ext cx="133402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200" dirty="0"/>
              <a:t>30 ימי עבודה מיום </a:t>
            </a:r>
          </a:p>
          <a:p>
            <a:r>
              <a:rPr lang="he-IL" sz="1200" dirty="0"/>
              <a:t>שהוגשה לבדיקה   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229900DD-213D-8091-F5B9-5C18CE86DAB6}"/>
              </a:ext>
            </a:extLst>
          </p:cNvPr>
          <p:cNvSpPr txBox="1"/>
          <p:nvPr/>
        </p:nvSpPr>
        <p:spPr>
          <a:xfrm>
            <a:off x="4699683" y="3184344"/>
            <a:ext cx="986167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200" dirty="0"/>
              <a:t>10 ימי עבודה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8ECDBD24-11CE-71EA-ACAE-28C87C06BB6D}"/>
              </a:ext>
            </a:extLst>
          </p:cNvPr>
          <p:cNvSpPr txBox="1"/>
          <p:nvPr/>
        </p:nvSpPr>
        <p:spPr>
          <a:xfrm>
            <a:off x="4681740" y="5112754"/>
            <a:ext cx="901209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200" dirty="0"/>
              <a:t>5 ימי עבודה</a:t>
            </a:r>
          </a:p>
        </p:txBody>
      </p:sp>
      <p:sp>
        <p:nvSpPr>
          <p:cNvPr id="13" name="מלבן: פינות מעוגלות 12">
            <a:extLst>
              <a:ext uri="{FF2B5EF4-FFF2-40B4-BE49-F238E27FC236}">
                <a16:creationId xmlns:a16="http://schemas.microsoft.com/office/drawing/2014/main" id="{AF088573-42F2-2841-40C9-4E58B72FE01B}"/>
              </a:ext>
            </a:extLst>
          </p:cNvPr>
          <p:cNvSpPr/>
          <p:nvPr/>
        </p:nvSpPr>
        <p:spPr>
          <a:xfrm>
            <a:off x="457200" y="1093065"/>
            <a:ext cx="3809997" cy="94147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בקרת תכן הינה בקרה הנדסית על התכנון בתחומים הבאים: יציבות הבניין, בטיחות אש, התגוננות אזרחית, תברואה, איטום ועוד, לרבות האינטגרציה ביניהם.</a:t>
            </a:r>
            <a:br>
              <a:rPr lang="he-IL" sz="1200" dirty="0"/>
            </a:br>
            <a:endParaRPr lang="he-IL" sz="1200" dirty="0">
              <a:solidFill>
                <a:srgbClr val="FFC000"/>
              </a:solidFill>
            </a:endParaRPr>
          </a:p>
        </p:txBody>
      </p:sp>
      <p:cxnSp>
        <p:nvCxnSpPr>
          <p:cNvPr id="15" name="מחבר חץ ישר 14">
            <a:extLst>
              <a:ext uri="{FF2B5EF4-FFF2-40B4-BE49-F238E27FC236}">
                <a16:creationId xmlns:a16="http://schemas.microsoft.com/office/drawing/2014/main" id="{71CA76A8-5152-BBEB-CD26-C25C62EC0354}"/>
              </a:ext>
            </a:extLst>
          </p:cNvPr>
          <p:cNvCxnSpPr>
            <a:cxnSpLocks/>
          </p:cNvCxnSpPr>
          <p:nvPr/>
        </p:nvCxnSpPr>
        <p:spPr>
          <a:xfrm>
            <a:off x="7122099" y="1712207"/>
            <a:ext cx="8879" cy="1208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מלבן: פינות מעוגלות 16">
            <a:extLst>
              <a:ext uri="{FF2B5EF4-FFF2-40B4-BE49-F238E27FC236}">
                <a16:creationId xmlns:a16="http://schemas.microsoft.com/office/drawing/2014/main" id="{26E1F14C-28F8-2E96-7B94-647D60D7AC64}"/>
              </a:ext>
            </a:extLst>
          </p:cNvPr>
          <p:cNvSpPr/>
          <p:nvPr/>
        </p:nvSpPr>
        <p:spPr>
          <a:xfrm>
            <a:off x="459059" y="3147371"/>
            <a:ext cx="3838119" cy="73983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לאחר הגשת דוח עורך הבקשה יבחן המהנדס אם השינויים המרחביים שנערכו בבקשה עומדים בתנאי החלטת רשות הרישוי.</a:t>
            </a:r>
            <a:endParaRPr lang="he-IL" sz="1200" dirty="0"/>
          </a:p>
        </p:txBody>
      </p:sp>
      <p:cxnSp>
        <p:nvCxnSpPr>
          <p:cNvPr id="19" name="מחבר חץ ישר 18">
            <a:extLst>
              <a:ext uri="{FF2B5EF4-FFF2-40B4-BE49-F238E27FC236}">
                <a16:creationId xmlns:a16="http://schemas.microsoft.com/office/drawing/2014/main" id="{9F1D8C57-2C84-9CC5-F8F9-D15195DE780A}"/>
              </a:ext>
            </a:extLst>
          </p:cNvPr>
          <p:cNvCxnSpPr>
            <a:cxnSpLocks/>
          </p:cNvCxnSpPr>
          <p:nvPr/>
        </p:nvCxnSpPr>
        <p:spPr>
          <a:xfrm flipH="1">
            <a:off x="4460279" y="1584371"/>
            <a:ext cx="17300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>
            <a:extLst>
              <a:ext uri="{FF2B5EF4-FFF2-40B4-BE49-F238E27FC236}">
                <a16:creationId xmlns:a16="http://schemas.microsoft.com/office/drawing/2014/main" id="{F6D1C6A0-D1E2-6558-73C7-01D8E84190D8}"/>
              </a:ext>
            </a:extLst>
          </p:cNvPr>
          <p:cNvCxnSpPr>
            <a:cxnSpLocks/>
          </p:cNvCxnSpPr>
          <p:nvPr/>
        </p:nvCxnSpPr>
        <p:spPr>
          <a:xfrm flipH="1">
            <a:off x="4384536" y="3492209"/>
            <a:ext cx="18239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מלבן: פינות מעוגלות 21">
            <a:extLst>
              <a:ext uri="{FF2B5EF4-FFF2-40B4-BE49-F238E27FC236}">
                <a16:creationId xmlns:a16="http://schemas.microsoft.com/office/drawing/2014/main" id="{45776AFA-60C0-5958-FF29-0638E9403BD4}"/>
              </a:ext>
            </a:extLst>
          </p:cNvPr>
          <p:cNvSpPr/>
          <p:nvPr/>
        </p:nvSpPr>
        <p:spPr>
          <a:xfrm>
            <a:off x="457200" y="5029200"/>
            <a:ext cx="3838118" cy="73983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b="0" i="0" dirty="0">
                <a:solidFill>
                  <a:srgbClr val="595959"/>
                </a:solidFill>
                <a:effectLst/>
                <a:latin typeface="Rubik"/>
              </a:rPr>
              <a:t>עם תשלום החיובים תיתן רשות הרישוי את ההיתר בתוך 5 ימים.</a:t>
            </a:r>
            <a:endParaRPr lang="he-IL" sz="1200" dirty="0"/>
          </a:p>
        </p:txBody>
      </p:sp>
      <p:cxnSp>
        <p:nvCxnSpPr>
          <p:cNvPr id="27" name="מחבר חץ ישר 26">
            <a:extLst>
              <a:ext uri="{FF2B5EF4-FFF2-40B4-BE49-F238E27FC236}">
                <a16:creationId xmlns:a16="http://schemas.microsoft.com/office/drawing/2014/main" id="{7EEDDB64-5C2C-3B25-0C19-8CEA9FC681A9}"/>
              </a:ext>
            </a:extLst>
          </p:cNvPr>
          <p:cNvCxnSpPr>
            <a:cxnSpLocks/>
          </p:cNvCxnSpPr>
          <p:nvPr/>
        </p:nvCxnSpPr>
        <p:spPr>
          <a:xfrm flipH="1">
            <a:off x="4384536" y="5399118"/>
            <a:ext cx="18239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מחבר חץ ישר 32">
            <a:extLst>
              <a:ext uri="{FF2B5EF4-FFF2-40B4-BE49-F238E27FC236}">
                <a16:creationId xmlns:a16="http://schemas.microsoft.com/office/drawing/2014/main" id="{FA61D038-4784-97FF-4B33-837336DE186D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7152079" y="3859153"/>
            <a:ext cx="8879" cy="910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3FE9C74F-C08A-9B5D-C01F-E493078020F9}"/>
              </a:ext>
            </a:extLst>
          </p:cNvPr>
          <p:cNvSpPr txBox="1"/>
          <p:nvPr/>
        </p:nvSpPr>
        <p:spPr>
          <a:xfrm>
            <a:off x="4287208" y="1609062"/>
            <a:ext cx="1978427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200" dirty="0"/>
              <a:t>תוקף החלטת הועדה - שנתיים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5A69E422-1F86-C9D8-0349-63FB730A3869}"/>
              </a:ext>
            </a:extLst>
          </p:cNvPr>
          <p:cNvSpPr txBox="1"/>
          <p:nvPr/>
        </p:nvSpPr>
        <p:spPr>
          <a:xfrm>
            <a:off x="6298186" y="928188"/>
            <a:ext cx="1866217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sz="1400" dirty="0"/>
              <a:t>שלב 4</a:t>
            </a:r>
            <a:r>
              <a:rPr lang="en-US" sz="1400" dirty="0"/>
              <a:t> – </a:t>
            </a:r>
            <a:r>
              <a:rPr lang="he-IL" sz="1400" dirty="0"/>
              <a:t>(היתר בתנאים)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42BEBF88-CCE1-1325-E51E-273B0D20A565}"/>
              </a:ext>
            </a:extLst>
          </p:cNvPr>
          <p:cNvSpPr txBox="1"/>
          <p:nvPr/>
        </p:nvSpPr>
        <p:spPr>
          <a:xfrm>
            <a:off x="7564531" y="2831252"/>
            <a:ext cx="639919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400" dirty="0"/>
              <a:t>שלב 5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9552F141-48E3-1073-28C4-AFDDA007465E}"/>
              </a:ext>
            </a:extLst>
          </p:cNvPr>
          <p:cNvSpPr txBox="1"/>
          <p:nvPr/>
        </p:nvSpPr>
        <p:spPr>
          <a:xfrm>
            <a:off x="7564530" y="4573308"/>
            <a:ext cx="639919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400" dirty="0"/>
              <a:t>שלב 6</a:t>
            </a:r>
          </a:p>
        </p:txBody>
      </p:sp>
    </p:spTree>
    <p:extLst>
      <p:ext uri="{BB962C8B-B14F-4D97-AF65-F5344CB8AC3E}">
        <p14:creationId xmlns:p14="http://schemas.microsoft.com/office/powerpoint/2010/main" val="2456102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: פינות מעוגלות 2">
            <a:extLst>
              <a:ext uri="{FF2B5EF4-FFF2-40B4-BE49-F238E27FC236}">
                <a16:creationId xmlns:a16="http://schemas.microsoft.com/office/drawing/2014/main" id="{4F22413A-FBB5-2A3C-39EE-F28BE18A8241}"/>
              </a:ext>
            </a:extLst>
          </p:cNvPr>
          <p:cNvSpPr/>
          <p:nvPr/>
        </p:nvSpPr>
        <p:spPr>
          <a:xfrm>
            <a:off x="1600200" y="151179"/>
            <a:ext cx="5943600" cy="655564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2A016BE-27D5-A92D-6AB2-36C472D04276}"/>
              </a:ext>
            </a:extLst>
          </p:cNvPr>
          <p:cNvSpPr txBox="1"/>
          <p:nvPr/>
        </p:nvSpPr>
        <p:spPr>
          <a:xfrm>
            <a:off x="2214624" y="906586"/>
            <a:ext cx="4714752" cy="66171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תכנית ראשית מעודכנת ומתואמת לאחר כל שינויי התכן</a:t>
            </a:r>
            <a:endParaRPr lang="en-US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נספח מיגון מאושר/ אשור הג"א</a:t>
            </a:r>
            <a:endParaRPr lang="en-US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נספח בטיחות אש מאושר</a:t>
            </a:r>
            <a:endParaRPr lang="en-US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נספח יציבות + חישובים סטטיים לפי ת"י 413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נספח תברואה</a:t>
            </a: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נספח </a:t>
            </a:r>
            <a:r>
              <a:rPr lang="he-IL" sz="1200" dirty="0" err="1"/>
              <a:t>איוורור</a:t>
            </a:r>
            <a:endParaRPr lang="he-IL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דו"ח ביסוס קרקע</a:t>
            </a: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חו"ד אקוסטית עפ"י דרישת </a:t>
            </a:r>
            <a:r>
              <a:rPr lang="he-IL" sz="1200" dirty="0" err="1"/>
              <a:t>תב"ע</a:t>
            </a: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נספח ניקוז</a:t>
            </a: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נספח סביבתי</a:t>
            </a:r>
            <a:endParaRPr lang="he-IL" sz="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אישור משרד הבריאות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הודעת מכון הבקרה לרשות הרישוי על ביצוע בקרת תכן בצירוף דו"ח מסכם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בקשה לרישום הערה בטאבו לפי תקנה 27 לתקנות </a:t>
            </a:r>
            <a:r>
              <a:rPr lang="he-IL" sz="1200" dirty="0" err="1"/>
              <a:t>המקרעין</a:t>
            </a:r>
            <a:endParaRPr lang="he-IL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אישור יועץ בטיחות לבריכות שחיה פרטיות.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אישור איגוד ערים לאיכות הסביבה לבריכות שחיה בעניין חומרים מסוכנים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תאום עם חברת החשמל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תאום עם בזק 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תיאום פיתוח ע"י מהנדס תשתיות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אישור תכנית סניטרית ע"י מחלקת המים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אישור תכנית ביוב ע"י מהנדס התשתית אשר תוגש ע"י מהנדס אינסטלציה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יועץ תנועה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אגף איכות הסביבה (תברואה)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תיאום אגף גנים ועצוב הסביבה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אישור כספים - תאגיד המים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תכנית חתומה ע"י יועץ נגישות לנכים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עמידה בתקן הישראלי לבנייה ירוקה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נוהל עוגנים - ערבות בנקאית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נוהל עוגנים - אישור מח' תשתיות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אישור הרשות לעתיקות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/>
              <a:t>חתימת בעלים</a:t>
            </a:r>
            <a:endParaRPr lang="he-IL" sz="1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1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1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1200" dirty="0"/>
          </a:p>
          <a:p>
            <a:pPr algn="ctr"/>
            <a:endParaRPr lang="he-IL" sz="1200" dirty="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663B76A9-4AFC-0BFC-ADAF-FACA6A4747FE}"/>
              </a:ext>
            </a:extLst>
          </p:cNvPr>
          <p:cNvSpPr txBox="1"/>
          <p:nvPr/>
        </p:nvSpPr>
        <p:spPr>
          <a:xfrm>
            <a:off x="2067147" y="344217"/>
            <a:ext cx="486222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b="1" dirty="0"/>
              <a:t>גיליון דרישות להקמת בניין מגורים (רשימה חלקית)</a:t>
            </a:r>
          </a:p>
        </p:txBody>
      </p:sp>
    </p:spTree>
    <p:extLst>
      <p:ext uri="{BB962C8B-B14F-4D97-AF65-F5344CB8AC3E}">
        <p14:creationId xmlns:p14="http://schemas.microsoft.com/office/powerpoint/2010/main" val="93319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: פינות מעוגלות 1">
            <a:extLst>
              <a:ext uri="{FF2B5EF4-FFF2-40B4-BE49-F238E27FC236}">
                <a16:creationId xmlns:a16="http://schemas.microsoft.com/office/drawing/2014/main" id="{51555C6E-520D-3AEB-7F1E-03A86CE23F82}"/>
              </a:ext>
            </a:extLst>
          </p:cNvPr>
          <p:cNvSpPr/>
          <p:nvPr/>
        </p:nvSpPr>
        <p:spPr>
          <a:xfrm>
            <a:off x="1524000" y="228600"/>
            <a:ext cx="6096000" cy="6400800"/>
          </a:xfrm>
          <a:prstGeom prst="round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t"/>
          <a:lstStyle/>
          <a:p>
            <a:pPr algn="ctr"/>
            <a:endParaRPr lang="he-IL" sz="1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1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1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תכנית ראשית מעודכנת ומתואמת לאחר כל שינויי התכן</a:t>
            </a:r>
            <a:endParaRPr lang="he-IL" sz="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נספח מיגון מאושר/ אשור הג"א</a:t>
            </a:r>
            <a:endParaRPr lang="he-IL" sz="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נספח בטיחות אש מאושר</a:t>
            </a:r>
            <a:endParaRPr lang="he-IL" sz="200" dirty="0">
              <a:solidFill>
                <a:schemeClr val="tx1"/>
              </a:solidFill>
            </a:endParaRP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נספח יציבות + חישובים סטטיים לפי ת"י 413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הודעת מכון הבקרה לרשות הרישוי על ביצוע בקרת תכן בצירוף דו"ח מסכם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תאום עם חברת החשמל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תכנית חתומה ע"י יועץ נגישות לנכים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he-IL" sz="1200" dirty="0">
                <a:solidFill>
                  <a:schemeClr val="tx1"/>
                </a:solidFill>
              </a:rPr>
              <a:t>אישור הרשות לעתיקות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he-IL" sz="1200" dirty="0">
              <a:solidFill>
                <a:schemeClr val="tx1"/>
              </a:solidFill>
            </a:endParaRPr>
          </a:p>
          <a:p>
            <a:pPr algn="r" rtl="1"/>
            <a:r>
              <a:rPr lang="he-IL" sz="1200" dirty="0">
                <a:solidFill>
                  <a:schemeClr val="tx1"/>
                </a:solidFill>
              </a:rPr>
              <a:t>שאר האישורים – לאחר הפקת היתר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E4B82B64-2E8D-BC1D-1353-6578F0AA6810}"/>
              </a:ext>
            </a:extLst>
          </p:cNvPr>
          <p:cNvSpPr txBox="1"/>
          <p:nvPr/>
        </p:nvSpPr>
        <p:spPr>
          <a:xfrm>
            <a:off x="2341132" y="457200"/>
            <a:ext cx="457849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he-IL" b="1" dirty="0"/>
              <a:t>גיליון דרישות להקמת בניין מגורים – מסלול ירוק</a:t>
            </a:r>
          </a:p>
        </p:txBody>
      </p:sp>
    </p:spTree>
    <p:extLst>
      <p:ext uri="{BB962C8B-B14F-4D97-AF65-F5344CB8AC3E}">
        <p14:creationId xmlns:p14="http://schemas.microsoft.com/office/powerpoint/2010/main" val="388449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447</Words>
  <Application>Microsoft Office PowerPoint</Application>
  <PresentationFormat>‫הצגה על המסך (4:3)</PresentationFormat>
  <Paragraphs>81</Paragraphs>
  <Slides>4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Rubik</vt:lpstr>
      <vt:lpstr>Office Theme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שימרית</dc:creator>
  <cp:lastModifiedBy>ד"ר אור גולדפרב</cp:lastModifiedBy>
  <cp:revision>12</cp:revision>
  <dcterms:created xsi:type="dcterms:W3CDTF">2006-08-16T00:00:00Z</dcterms:created>
  <dcterms:modified xsi:type="dcterms:W3CDTF">2024-02-13T08:46:21Z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">
    <vt:lpwstr>NoClassification</vt:lpwstr>
  </property>
  <property fmtid="{D5CDD505-2E9C-101B-9397-08002B2CF9AE}" pid="3" name="ClassificationDisplay">
    <vt:lpwstr>[No Classification] </vt:lpwstr>
  </property>
  <property fmtid="{D5CDD505-2E9C-101B-9397-08002B2CF9AE}" pid="4" name="Verifier">
    <vt:lpwstr>IyCHJSc6Ni2APpMzOzkqPA==</vt:lpwstr>
  </property>
  <property fmtid="{D5CDD505-2E9C-101B-9397-08002B2CF9AE}" pid="5" name="PolicyName">
    <vt:lpwstr>IyBkiiooNjePMZkxLiQsPTo=</vt:lpwstr>
  </property>
  <property fmtid="{D5CDD505-2E9C-101B-9397-08002B2CF9AE}" pid="6" name="PolicyID">
    <vt:lpwstr>Xn1xLyMoIHRLbpYweH1xM2BqXnAmIDFaeWN5i1lCenBEeich</vt:lpwstr>
  </property>
  <property fmtid="{D5CDD505-2E9C-101B-9397-08002B2CF9AE}" pid="7" name="DomainID">
    <vt:lpwstr>XX90eXZ5dXRLZ0Bif311YmRpXnh1dWRaeWR4X1tEeHVDeHV1</vt:lpwstr>
  </property>
  <property fmtid="{D5CDD505-2E9C-101B-9397-08002B2CF9AE}" pid="8" name="HText">
    <vt:lpwstr>NoYqPSM7KyWKdyUhKo1lNDsrU4stIDecaYQnhoWAaCCeOCkqLYyBgA==</vt:lpwstr>
  </property>
  <property fmtid="{D5CDD505-2E9C-101B-9397-08002B2CF9AE}" pid="9" name="FText">
    <vt:lpwstr>NoYqPSM7KyWKdyUhKo1lNDsrU4stIDecaYQnhoWAaCCeOCkqLYyBgA==</vt:lpwstr>
  </property>
  <property fmtid="{D5CDD505-2E9C-101B-9397-08002B2CF9AE}" pid="10" name="Set">
    <vt:lpwstr>Ky4oOiM=</vt:lpwstr>
  </property>
  <property fmtid="{D5CDD505-2E9C-101B-9397-08002B2CF9AE}" pid="11" name="Version">
    <vt:lpwstr>Xw==</vt:lpwstr>
  </property>
  <property fmtid="{D5CDD505-2E9C-101B-9397-08002B2CF9AE}" pid="12" name="lqminfo">
    <vt:i4>3</vt:i4>
  </property>
  <property fmtid="{D5CDD505-2E9C-101B-9397-08002B2CF9AE}" pid="13" name="lqmsess">
    <vt:lpwstr>093ae7db-4d09-496d-b985-96ffce9e6061</vt:lpwstr>
  </property>
</Properties>
</file>